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6" r:id="rId2"/>
    <p:sldId id="264" r:id="rId3"/>
    <p:sldId id="274" r:id="rId4"/>
    <p:sldId id="267" r:id="rId5"/>
    <p:sldId id="257" r:id="rId6"/>
    <p:sldId id="258" r:id="rId7"/>
    <p:sldId id="259" r:id="rId8"/>
    <p:sldId id="260" r:id="rId9"/>
    <p:sldId id="261" r:id="rId10"/>
    <p:sldId id="262" r:id="rId11"/>
    <p:sldId id="275" r:id="rId12"/>
    <p:sldId id="270" r:id="rId13"/>
    <p:sldId id="268" r:id="rId14"/>
    <p:sldId id="269" r:id="rId15"/>
    <p:sldId id="271" r:id="rId16"/>
    <p:sldId id="263" r:id="rId17"/>
    <p:sldId id="265" r:id="rId18"/>
    <p:sldId id="273" r:id="rId19"/>
    <p:sldId id="276" r:id="rId20"/>
    <p:sldId id="266" r:id="rId21"/>
    <p:sldId id="277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Stile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Stile medio 2 - Colore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Stile medio 2 - Colore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D5ABB26-0587-4C30-8999-92F81FD0307C}" styleName="Nessuno stile, nessuna grigli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1FECB4D8-DB02-4DC6-A0A2-4F2EBAE1DC90}" styleName="Stile medio 1 - Colore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73" autoAdjust="0"/>
  </p:normalViewPr>
  <p:slideViewPr>
    <p:cSldViewPr snapToGrid="0">
      <p:cViewPr varScale="1">
        <p:scale>
          <a:sx n="70" d="100"/>
          <a:sy n="70" d="100"/>
        </p:scale>
        <p:origin x="73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91DC97-2F76-4CB0-AEBB-6687DFB38277}" type="datetimeFigureOut">
              <a:rPr lang="it-IT" smtClean="0"/>
              <a:t>20/12/2023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9E6EF1-9AFC-4033-BCBE-1EC98EEDF8CC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67036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Probability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si vs …. An vs… come from </a:t>
            </a:r>
            <a:r>
              <a:rPr lang="it-IT" dirty="0" err="1"/>
              <a:t>same</a:t>
            </a:r>
            <a:r>
              <a:rPr lang="it-IT" dirty="0"/>
              <a:t> </a:t>
            </a:r>
            <a:r>
              <a:rPr lang="it-IT" dirty="0" err="1"/>
              <a:t>distribution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9E6EF1-9AFC-4033-BCBE-1EC98EEDF8CC}" type="slidenum">
              <a:rPr lang="it-IT" smtClean="0"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494428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Say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singh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faster</a:t>
            </a:r>
            <a:r>
              <a:rPr lang="it-IT" dirty="0"/>
              <a:t> </a:t>
            </a:r>
            <a:r>
              <a:rPr lang="it-IT" dirty="0" err="1"/>
              <a:t>then</a:t>
            </a:r>
            <a:r>
              <a:rPr lang="it-IT" dirty="0"/>
              <a:t> </a:t>
            </a:r>
            <a:r>
              <a:rPr lang="it-IT" dirty="0" err="1"/>
              <a:t>sauvola</a:t>
            </a:r>
            <a:r>
              <a:rPr lang="it-IT" dirty="0"/>
              <a:t>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9E6EF1-9AFC-4033-BCBE-1EC98EEDF8CC}" type="slidenum">
              <a:rPr lang="it-IT" smtClean="0"/>
              <a:t>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423313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D4941E-2A9C-A410-B3AD-D8E40D8B7B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9991CD-7AD9-7CF3-90C9-EE9B51948B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B750E7-4B3B-C0EB-C7E8-3BAB86C892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080589-2C9D-498B-9864-52D4589D6677}" type="datetimeFigureOut">
              <a:rPr lang="en-IN" smtClean="0"/>
              <a:t>20-12-2023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77CEF0-EBBE-B8BA-C09D-8A41C1BFA3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677D73-80DE-5126-C89B-50D134B967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9DE40-7967-475D-93D8-FF42515EBE1C}" type="slidenum">
              <a:rPr lang="en-IN" smtClean="0"/>
              <a:t>‹#›</a:t>
            </a:fld>
            <a:endParaRPr lang="en-IN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3066D44E-D696-2EBD-232D-6C917C48F16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619375" y="0"/>
            <a:ext cx="914400" cy="9144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IN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F3DF43D6-3EE9-2D6F-5CED-981F1EC981F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85788" y="709613"/>
            <a:ext cx="914400" cy="914400"/>
          </a:xfrm>
        </p:spPr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865929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C922C7-A99A-FA21-99E1-1629BA8D0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69F51C-AAF2-47E2-622A-E3551B1EA6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D71CCE-5B33-4478-31C1-E8AB4C1E2E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080589-2C9D-498B-9864-52D4589D6677}" type="datetimeFigureOut">
              <a:rPr lang="en-IN" smtClean="0"/>
              <a:t>20-12-2023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A6E16B-BF49-99B7-B2ED-70D5FFA326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85D753-268D-E50D-6465-24836CA85B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9DE40-7967-475D-93D8-FF42515EBE1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930810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4206A1A-AAF8-48A5-61C0-E70EB85312B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195C509-5CD5-830F-AB42-5C6D380638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9F77C4-BA81-D3C2-06BB-808FA1F64C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080589-2C9D-498B-9864-52D4589D6677}" type="datetimeFigureOut">
              <a:rPr lang="en-IN" smtClean="0"/>
              <a:t>20-12-2023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A8DD73-173A-1A31-C2C2-B0471156F2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3A15A7-0961-F9F5-FA84-02ABA671D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9DE40-7967-475D-93D8-FF42515EBE1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270588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E149D3-6697-696B-8483-1BBF287EA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58515D-ED97-1511-C67D-7C771F97A2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43A7C8-A240-FE22-728D-2E25D503D7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080589-2C9D-498B-9864-52D4589D6677}" type="datetimeFigureOut">
              <a:rPr lang="en-IN" smtClean="0"/>
              <a:t>20-12-2023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143BC1-3AF2-C4FD-1AFF-082E598884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CFC64D-4588-D2FD-FB00-6DD143150D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9DE40-7967-475D-93D8-FF42515EBE1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595483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F1A27-C804-6126-B88E-3A28E779A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BEFE9F-4E12-D96B-722F-22C442159D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C318DD-84E3-3B2D-2646-B3EA6D68C6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080589-2C9D-498B-9864-52D4589D6677}" type="datetimeFigureOut">
              <a:rPr lang="en-IN" smtClean="0"/>
              <a:t>20-12-2023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13920F-2994-5E87-5A33-7DC0A24F95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748081-8411-A7A3-8ACD-8BAF77ABF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9DE40-7967-475D-93D8-FF42515EBE1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164844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274F9-77ED-A098-55D6-F5017256C0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24BB6D-E770-38D6-1C50-D8110D5204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3E8711-5271-7D1D-22B6-331B3A83FC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317B4D-0478-19E7-E6CA-B5A65C6D9D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080589-2C9D-498B-9864-52D4589D6677}" type="datetimeFigureOut">
              <a:rPr lang="en-IN" smtClean="0"/>
              <a:t>20-12-2023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EA13EF-8336-F3B1-1A6E-DDFA620D0F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E42ABA-8D8C-F704-2EAC-3C47C2FDCE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9DE40-7967-475D-93D8-FF42515EBE1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127819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1490D0-E455-4A88-82A8-B94585CCFA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D499CC-72F0-5613-2B20-60AC7892D6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9CEB61-AAD6-34DF-FE06-2C1F736571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8F4B67A-8BDB-D9D8-DC6E-C9119E8961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8622135-E41F-6966-DD2F-1D3515C16D6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56D5701-73EC-2E42-9090-14646BFB5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080589-2C9D-498B-9864-52D4589D6677}" type="datetimeFigureOut">
              <a:rPr lang="en-IN" smtClean="0"/>
              <a:t>20-12-2023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189B5DD-EC39-B739-CA84-35DA723B39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1412E31-844E-E368-C54C-2859AFF4F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9DE40-7967-475D-93D8-FF42515EBE1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149116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45CDC-EE2E-02E7-9F5E-FAF89AB988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76E68D4-8668-8C93-58F3-5A771A4C8F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080589-2C9D-498B-9864-52D4589D6677}" type="datetimeFigureOut">
              <a:rPr lang="en-IN" smtClean="0"/>
              <a:t>20-12-2023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722BB8-01D4-9CD9-6D1B-EC9EE6AF65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8663A4-5EA7-1EAC-6C27-9D5B9C37C1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9DE40-7967-475D-93D8-FF42515EBE1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105001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0E423F7-6CA8-42C0-0891-29A9DB88DF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080589-2C9D-498B-9864-52D4589D6677}" type="datetimeFigureOut">
              <a:rPr lang="en-IN" smtClean="0"/>
              <a:t>20-12-2023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B223DB-6E35-F79B-48E1-7ADE49BA05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E967D5-21F5-B066-0E59-CE8ACD4AFB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9DE40-7967-475D-93D8-FF42515EBE1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523086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DAC5A-7477-D7EA-A008-D07AEC48A2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61FC87-6788-701D-5363-36C5C5387D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1A7618-7E06-D6A2-5FDC-F231CD971F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93EBD4-D9F7-07CE-27ED-DEA6B8643D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080589-2C9D-498B-9864-52D4589D6677}" type="datetimeFigureOut">
              <a:rPr lang="en-IN" smtClean="0"/>
              <a:t>20-12-2023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FC12A7-6399-65A1-FDD6-DF3F932587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A402D6-31BE-9B20-676C-596B4DA65D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9DE40-7967-475D-93D8-FF42515EBE1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705696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F7063-A533-1393-7F5A-8FE1F54A5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30326D4-AA7C-BC53-3760-5F96E5BD017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A72E8A-484D-F0EA-3A23-6042F80ECC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E4D731-BFBE-6CE8-3D99-27EE377887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080589-2C9D-498B-9864-52D4589D6677}" type="datetimeFigureOut">
              <a:rPr lang="en-IN" smtClean="0"/>
              <a:t>20-12-2023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65C277-E9E8-EC60-D9D5-74805D0260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8B8AF3-DE68-AF12-1B49-06297E0B1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9DE40-7967-475D-93D8-FF42515EBE1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776641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06B76C1-E8A1-0D6D-9F5D-F0E3E19B26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948013-0C0D-3315-A7A1-18D7BCD610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8EFD50-F5BE-8319-8802-5367E8D7DA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080589-2C9D-498B-9864-52D4589D6677}" type="datetimeFigureOut">
              <a:rPr lang="en-IN" smtClean="0"/>
              <a:t>20-12-2023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6BF58E-DAFB-4BC3-D91F-E46EE419E6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30BB1B-C3E9-BBB7-F994-E46478716A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09DE40-7967-475D-93D8-FF42515EBE1C}" type="slidenum">
              <a:rPr lang="en-IN" smtClean="0"/>
              <a:t>‹#›</a:t>
            </a:fld>
            <a:endParaRPr lang="en-IN"/>
          </a:p>
        </p:txBody>
      </p:sp>
      <p:pic>
        <p:nvPicPr>
          <p:cNvPr id="7" name="Picture 2" descr="University of Bologna - Wikipedia">
            <a:extLst>
              <a:ext uri="{FF2B5EF4-FFF2-40B4-BE49-F238E27FC236}">
                <a16:creationId xmlns:a16="http://schemas.microsoft.com/office/drawing/2014/main" id="{8B075252-BEE6-0938-FEB7-4B4C6D72766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864" y="106024"/>
            <a:ext cx="1584664" cy="1584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47301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tif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B8ECC9-93B1-B244-9ED9-07AAA7C3E8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88142"/>
            <a:ext cx="9144000" cy="2154237"/>
          </a:xfrm>
        </p:spPr>
        <p:txBody>
          <a:bodyPr>
            <a:normAutofit fontScale="90000"/>
          </a:bodyPr>
          <a:lstStyle/>
          <a:p>
            <a:r>
              <a:rPr lang="en-US" dirty="0"/>
              <a:t>Evaluating  various local thresholding methods on corrupted document images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73B535-5AFD-2288-2E2A-51D5138EBB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19200" y="5054320"/>
            <a:ext cx="9879106" cy="1655762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Group 5 | Project 3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Simone Santoro, Leonardo Conti, Madhur Pratap Singh, Shervin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Vahidian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Qazvini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Mohammadamin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Abdoli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Ashkan Soori and Mohammad Zain 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AutoShape 2" descr="University of Bologna - Wikipedia">
            <a:extLst>
              <a:ext uri="{FF2B5EF4-FFF2-40B4-BE49-F238E27FC236}">
                <a16:creationId xmlns:a16="http://schemas.microsoft.com/office/drawing/2014/main" id="{A5AE74F5-A9AF-0F63-80D9-B4938282CBE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886767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61ECA0-37B3-9536-A16B-0899502A1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Zhang’s Method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0789BE-863F-3372-C2D5-8EFF090C9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716463"/>
          </a:xfrm>
        </p:spPr>
        <p:txBody>
          <a:bodyPr>
            <a:normAutofit fontScale="70000" lnSpcReduction="20000"/>
          </a:bodyPr>
          <a:lstStyle/>
          <a:p>
            <a:r>
              <a:rPr lang="en-US" sz="3300" dirty="0"/>
              <a:t>At each pixel location (</a:t>
            </a:r>
            <a:r>
              <a:rPr lang="en-US" sz="3300" dirty="0" err="1"/>
              <a:t>x,y</a:t>
            </a:r>
            <a:r>
              <a:rPr lang="en-US" sz="3300" dirty="0"/>
              <a:t>), local mean µ(</a:t>
            </a:r>
            <a:r>
              <a:rPr lang="en-US" sz="3300" dirty="0" err="1"/>
              <a:t>x,y</a:t>
            </a:r>
            <a:r>
              <a:rPr lang="en-US" sz="3300" dirty="0"/>
              <a:t>) , standard deviation </a:t>
            </a:r>
            <a:r>
              <a:rPr lang="el-GR" sz="3300" dirty="0">
                <a:solidFill>
                  <a:prstClr val="black"/>
                </a:solidFill>
                <a:latin typeface="Calibri" panose="020F0502020204030204"/>
              </a:rPr>
              <a:t>σ(</a:t>
            </a:r>
            <a:r>
              <a:rPr lang="en-US" sz="3300" dirty="0">
                <a:solidFill>
                  <a:prstClr val="black"/>
                </a:solidFill>
                <a:latin typeface="Calibri" panose="020F0502020204030204"/>
              </a:rPr>
              <a:t>x, y) </a:t>
            </a:r>
            <a:r>
              <a:rPr lang="en-US" sz="3300" dirty="0"/>
              <a:t> and entropy defined as e(</a:t>
            </a:r>
            <a:r>
              <a:rPr lang="en-US" sz="3300" dirty="0" err="1"/>
              <a:t>x,y</a:t>
            </a:r>
            <a:r>
              <a:rPr lang="en-US" sz="3300" dirty="0"/>
              <a:t>) within W are calculated such that, </a:t>
            </a:r>
          </a:p>
          <a:p>
            <a:endParaRPr lang="en-US" sz="3300" dirty="0"/>
          </a:p>
          <a:p>
            <a:pPr marL="0" indent="0" algn="ctr">
              <a:buNone/>
            </a:pPr>
            <a:r>
              <a:rPr lang="en-US" sz="3300" dirty="0"/>
              <a:t> e(</a:t>
            </a:r>
            <a:r>
              <a:rPr lang="en-US" sz="3300" dirty="0" err="1"/>
              <a:t>x,y</a:t>
            </a:r>
            <a:r>
              <a:rPr lang="en-US" sz="3300" dirty="0"/>
              <a:t>) = - ∑ </a:t>
            </a:r>
            <a:r>
              <a:rPr lang="en-US" sz="3300" dirty="0" err="1"/>
              <a:t>p</a:t>
            </a:r>
            <a:r>
              <a:rPr lang="en-US" sz="3300" baseline="-25000" dirty="0" err="1"/>
              <a:t>j</a:t>
            </a:r>
            <a:r>
              <a:rPr lang="en-US" sz="3300" dirty="0"/>
              <a:t> log </a:t>
            </a:r>
            <a:r>
              <a:rPr lang="en-US" sz="3300" dirty="0" err="1"/>
              <a:t>p</a:t>
            </a:r>
            <a:r>
              <a:rPr lang="en-US" sz="3300" baseline="-25000" dirty="0" err="1"/>
              <a:t>j</a:t>
            </a:r>
            <a:endParaRPr lang="en-US" sz="3300" baseline="-25000" dirty="0"/>
          </a:p>
          <a:p>
            <a:pPr marL="0" indent="0" algn="ctr">
              <a:buNone/>
            </a:pPr>
            <a:r>
              <a:rPr lang="en-US" dirty="0"/>
              <a:t>Where</a:t>
            </a:r>
            <a:r>
              <a:rPr lang="en-US" baseline="-25000" dirty="0"/>
              <a:t> </a:t>
            </a:r>
            <a:r>
              <a:rPr kumimoji="0" lang="en-US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</a:t>
            </a:r>
            <a:r>
              <a:rPr kumimoji="0" lang="en-US" b="0" i="1" u="none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</a:t>
            </a:r>
            <a:r>
              <a:rPr kumimoji="0" lang="en-US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Is the probability that pixels within W take value j.</a:t>
            </a:r>
          </a:p>
          <a:p>
            <a:pPr marL="0" indent="0" algn="ctr">
              <a:buNone/>
            </a:pPr>
            <a:endParaRPr kumimoji="0" lang="en-US" b="0" i="0" u="none" strike="noStrike" kern="1200" cap="none" spc="0" normalizeH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r>
              <a:rPr lang="en-US" sz="3300" dirty="0">
                <a:solidFill>
                  <a:prstClr val="black"/>
                </a:solidFill>
                <a:latin typeface="Calibri" panose="020F0502020204030204"/>
              </a:rPr>
              <a:t>Based on local mean and a locally adaptive offset, T(</a:t>
            </a:r>
            <a:r>
              <a:rPr lang="en-US" sz="3300" dirty="0" err="1">
                <a:solidFill>
                  <a:prstClr val="black"/>
                </a:solidFill>
                <a:latin typeface="Calibri" panose="020F0502020204030204"/>
              </a:rPr>
              <a:t>x,y</a:t>
            </a:r>
            <a:r>
              <a:rPr lang="en-US" sz="3300" dirty="0">
                <a:solidFill>
                  <a:prstClr val="black"/>
                </a:solidFill>
                <a:latin typeface="Calibri" panose="020F0502020204030204"/>
              </a:rPr>
              <a:t>) is computed as:</a:t>
            </a:r>
          </a:p>
          <a:p>
            <a:pPr marL="0" indent="0">
              <a:buNone/>
            </a:pPr>
            <a:endParaRPr lang="en-US" sz="2400" dirty="0">
              <a:solidFill>
                <a:prstClr val="black"/>
              </a:solidFill>
              <a:latin typeface="Calibri" panose="020F0502020204030204"/>
            </a:endParaRPr>
          </a:p>
          <a:p>
            <a:pPr marL="0" indent="0">
              <a:buNone/>
            </a:pPr>
            <a:endParaRPr lang="en-US" sz="2400" dirty="0">
              <a:solidFill>
                <a:prstClr val="black"/>
              </a:solidFill>
              <a:latin typeface="Calibri" panose="020F0502020204030204"/>
            </a:endParaRPr>
          </a:p>
          <a:p>
            <a:pPr marL="0" indent="0" algn="ctr">
              <a:buNone/>
            </a:pPr>
            <a:r>
              <a:rPr lang="en-US" sz="2600" dirty="0">
                <a:solidFill>
                  <a:prstClr val="black"/>
                </a:solidFill>
                <a:latin typeface="Calibri" panose="020F0502020204030204"/>
              </a:rPr>
              <a:t>Where ∆(</a:t>
            </a:r>
            <a:r>
              <a:rPr lang="en-US" sz="2600" dirty="0" err="1">
                <a:solidFill>
                  <a:prstClr val="black"/>
                </a:solidFill>
                <a:latin typeface="Calibri" panose="020F0502020204030204"/>
              </a:rPr>
              <a:t>x,y</a:t>
            </a:r>
            <a:r>
              <a:rPr lang="en-US" sz="2600" dirty="0">
                <a:solidFill>
                  <a:prstClr val="black"/>
                </a:solidFill>
                <a:latin typeface="Calibri" panose="020F0502020204030204"/>
              </a:rPr>
              <a:t>) is defined as:</a:t>
            </a:r>
          </a:p>
          <a:p>
            <a:pPr marL="0" indent="0" algn="ctr">
              <a:buNone/>
            </a:pPr>
            <a:r>
              <a:rPr lang="en-US" sz="2600" dirty="0">
                <a:solidFill>
                  <a:prstClr val="black"/>
                </a:solidFill>
                <a:latin typeface="Calibri" panose="020F0502020204030204"/>
              </a:rPr>
              <a:t>∆(</a:t>
            </a:r>
            <a:r>
              <a:rPr lang="en-US" sz="2600" dirty="0" err="1">
                <a:solidFill>
                  <a:prstClr val="black"/>
                </a:solidFill>
                <a:latin typeface="Calibri" panose="020F0502020204030204"/>
              </a:rPr>
              <a:t>x,y</a:t>
            </a:r>
            <a:r>
              <a:rPr lang="en-US" sz="2600" dirty="0">
                <a:solidFill>
                  <a:prstClr val="black"/>
                </a:solidFill>
                <a:latin typeface="Calibri" panose="020F0502020204030204"/>
              </a:rPr>
              <a:t>) = e</a:t>
            </a:r>
            <a:r>
              <a:rPr lang="en-US" sz="2600" baseline="30000" dirty="0">
                <a:solidFill>
                  <a:prstClr val="black"/>
                </a:solidFill>
                <a:latin typeface="Calibri" panose="020F0502020204030204"/>
              </a:rPr>
              <a:t>2</a:t>
            </a:r>
            <a:r>
              <a:rPr lang="en-US" sz="2600" dirty="0">
                <a:solidFill>
                  <a:prstClr val="black"/>
                </a:solidFill>
                <a:latin typeface="Calibri" panose="020F0502020204030204"/>
              </a:rPr>
              <a:t> (</a:t>
            </a:r>
            <a:r>
              <a:rPr lang="en-US" sz="2600" dirty="0" err="1">
                <a:solidFill>
                  <a:prstClr val="black"/>
                </a:solidFill>
                <a:latin typeface="Calibri" panose="020F0502020204030204"/>
              </a:rPr>
              <a:t>x,y</a:t>
            </a:r>
            <a:r>
              <a:rPr lang="en-US" sz="2600" dirty="0">
                <a:solidFill>
                  <a:prstClr val="black"/>
                </a:solidFill>
                <a:latin typeface="Calibri" panose="020F0502020204030204"/>
              </a:rPr>
              <a:t>) / </a:t>
            </a:r>
            <a:r>
              <a:rPr lang="el-GR" sz="2600" dirty="0">
                <a:solidFill>
                  <a:prstClr val="black"/>
                </a:solidFill>
                <a:latin typeface="Calibri" panose="020F0502020204030204"/>
              </a:rPr>
              <a:t>σ(</a:t>
            </a:r>
            <a:r>
              <a:rPr lang="en-US" sz="2600" dirty="0">
                <a:solidFill>
                  <a:prstClr val="black"/>
                </a:solidFill>
                <a:latin typeface="Calibri" panose="020F0502020204030204"/>
              </a:rPr>
              <a:t>x, y)</a:t>
            </a:r>
          </a:p>
          <a:p>
            <a:pPr marL="0" indent="0">
              <a:buNone/>
            </a:pPr>
            <a:endParaRPr lang="en-US" sz="2400" dirty="0">
              <a:solidFill>
                <a:prstClr val="black"/>
              </a:solidFill>
              <a:latin typeface="Calibri" panose="020F0502020204030204"/>
            </a:endParaRPr>
          </a:p>
          <a:p>
            <a:pPr marL="0" indent="0" algn="ctr">
              <a:buNone/>
            </a:pPr>
            <a:r>
              <a:rPr lang="en-US" sz="23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Zhang, Min, et al. "Entropy-Based Locally Adaptive Thresholding for Image Segmentation." Available at SSRN 4010416 (2022).</a:t>
            </a:r>
            <a:r>
              <a:rPr lang="en-US" sz="2400" dirty="0">
                <a:solidFill>
                  <a:prstClr val="black"/>
                </a:solidFill>
                <a:latin typeface="Calibri" panose="020F0502020204030204"/>
              </a:rPr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0A034A1-A765-D75D-F8C5-84B5CA8FA2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40" t="19485" r="4222" b="20862"/>
          <a:stretch/>
        </p:blipFill>
        <p:spPr>
          <a:xfrm>
            <a:off x="4342264" y="4590855"/>
            <a:ext cx="3507472" cy="3864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C34BCDB-4414-5872-F242-510898A7773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400" r="6483"/>
          <a:stretch/>
        </p:blipFill>
        <p:spPr>
          <a:xfrm>
            <a:off x="4693041" y="2843358"/>
            <a:ext cx="2805917" cy="648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2767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C5D7DA-5365-F56A-E8AA-00C2A95E7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Quantitative Parameters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70273D-B275-91E9-4BB3-43A3727CC9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06662"/>
            <a:ext cx="10515600" cy="4351338"/>
          </a:xfrm>
        </p:spPr>
        <p:txBody>
          <a:bodyPr/>
          <a:lstStyle/>
          <a:p>
            <a:r>
              <a:rPr lang="en-US" sz="3200" dirty="0"/>
              <a:t>Peak Signal-to-Noise Ratio</a:t>
            </a:r>
          </a:p>
          <a:p>
            <a:r>
              <a:rPr lang="en-US" sz="3200" dirty="0"/>
              <a:t>Structural Similarity Index Measure</a:t>
            </a:r>
          </a:p>
          <a:p>
            <a:r>
              <a:rPr lang="en-US" sz="3200" dirty="0"/>
              <a:t>Multiscale Structural Similarity Index Measure</a:t>
            </a:r>
          </a:p>
          <a:p>
            <a:pPr marL="0" indent="0">
              <a:buNone/>
            </a:pPr>
            <a:endParaRPr lang="en-US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426249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45E01E-8C5E-9E6B-FE5A-2ED0D094F0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PSNR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1E6EDC-4305-0A57-DBCF-A7BA36A00D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90749"/>
            <a:ext cx="10515600" cy="4667251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Peak Signal-to-Noise Ratio is ratio between maximum possible power of a signal and the power of corrupting noise.</a:t>
            </a:r>
          </a:p>
          <a:p>
            <a:r>
              <a:rPr lang="en-US" dirty="0"/>
              <a:t>Used to quantify reconstruction quality of (lossy) compressed images.</a:t>
            </a:r>
          </a:p>
          <a:p>
            <a:r>
              <a:rPr lang="en-US" dirty="0"/>
              <a:t> Given a noise-free </a:t>
            </a:r>
            <a:r>
              <a:rPr lang="en-US" dirty="0" err="1"/>
              <a:t>m×n</a:t>
            </a:r>
            <a:r>
              <a:rPr lang="en-US" dirty="0"/>
              <a:t> monochrome image I and its noisy approximation K, MSE and then PSNR are defined as: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endParaRPr lang="en-US" sz="1900" b="0" i="0" dirty="0">
              <a:solidFill>
                <a:srgbClr val="222222"/>
              </a:solidFill>
              <a:effectLst/>
            </a:endParaRPr>
          </a:p>
          <a:p>
            <a:pPr marL="0" indent="0" algn="ctr">
              <a:buNone/>
            </a:pPr>
            <a:r>
              <a:rPr lang="en-US" sz="1900" b="0" i="0" dirty="0" err="1">
                <a:solidFill>
                  <a:srgbClr val="222222"/>
                </a:solidFill>
                <a:effectLst/>
              </a:rPr>
              <a:t>Egiazarian</a:t>
            </a:r>
            <a:r>
              <a:rPr lang="en-US" sz="1900" b="0" i="0" dirty="0">
                <a:solidFill>
                  <a:srgbClr val="222222"/>
                </a:solidFill>
                <a:effectLst/>
              </a:rPr>
              <a:t>, Karen, et al. "New full-reference quality metrics based on HVS." </a:t>
            </a:r>
            <a:r>
              <a:rPr lang="en-US" sz="1900" b="0" i="1" dirty="0">
                <a:solidFill>
                  <a:srgbClr val="222222"/>
                </a:solidFill>
                <a:effectLst/>
              </a:rPr>
              <a:t>Proceedings of the second international workshop on video processing and quality metrics</a:t>
            </a:r>
            <a:r>
              <a:rPr lang="en-US" sz="1900" b="0" i="0" dirty="0">
                <a:solidFill>
                  <a:srgbClr val="222222"/>
                </a:solidFill>
                <a:effectLst/>
              </a:rPr>
              <a:t>. Vol. 4. 2006.</a:t>
            </a:r>
            <a:endParaRPr lang="en-IN" sz="19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BEECF1-1F2E-4E0A-A529-3BEF98C20B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09" t="7494" r="3268" b="5523"/>
          <a:stretch/>
        </p:blipFill>
        <p:spPr>
          <a:xfrm>
            <a:off x="3577389" y="4184219"/>
            <a:ext cx="5037221" cy="9225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4ED9C81-CFE0-7483-CC24-BDF637CC29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7577" y="5256908"/>
            <a:ext cx="1234001" cy="43470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0363357-DA96-8B4B-48EB-3183E60360A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011" t="7059" r="3765" b="7059"/>
          <a:stretch/>
        </p:blipFill>
        <p:spPr>
          <a:xfrm>
            <a:off x="4411578" y="5256908"/>
            <a:ext cx="6014774" cy="528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8274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0D459-717B-D938-148C-D8D5C6E5A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SSIM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9408ED-A432-F1F9-9393-187B45D326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6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Structural Similarity Index Measure; similarity between 2 images.</a:t>
            </a:r>
          </a:p>
          <a:p>
            <a:r>
              <a:rPr lang="en-IN" dirty="0"/>
              <a:t>Structural Information is the idea that spatially close pixels have strong inter-dependencies.</a:t>
            </a:r>
          </a:p>
          <a:p>
            <a:r>
              <a:rPr lang="en-IN" dirty="0"/>
              <a:t>For two windows x and y of common size N x N, 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pPr marL="0" indent="0" algn="ctr">
              <a:buNone/>
            </a:pPr>
            <a:r>
              <a:rPr lang="en-US" sz="18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Wang, Zhou, et al. "Image quality assessment: from error visibility to structural similarity." </a:t>
            </a:r>
            <a:r>
              <a:rPr lang="en-US" sz="18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IEEE transactions on image processing</a:t>
            </a:r>
            <a:r>
              <a:rPr lang="en-US" sz="18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13.4 (2004): 600-612.</a:t>
            </a:r>
            <a:endParaRPr lang="en-IN" sz="1800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FFBF0D-54B8-B35B-DCB4-BD39A5445A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05" t="5598"/>
          <a:stretch/>
        </p:blipFill>
        <p:spPr>
          <a:xfrm>
            <a:off x="3091354" y="3628005"/>
            <a:ext cx="6009291" cy="94993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E4B08AB-D01C-3556-120A-E7FAC0CB19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729736"/>
            <a:ext cx="6156158" cy="11636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F61D7F0-5650-F334-FFB4-A643109E6C9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8227" t="1584" r="17493" b="39006"/>
          <a:stretch/>
        </p:blipFill>
        <p:spPr>
          <a:xfrm>
            <a:off x="9459477" y="4298623"/>
            <a:ext cx="2404198" cy="1701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9570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9584E2-749E-8EAA-96BB-DA0337240B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MSSIM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89B689-EA60-A768-A934-DD4939405A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Multiscale SSIM system iteratively applies a low-pass filter and down samples the filtered image by a factor 2.</a:t>
            </a:r>
            <a:endParaRPr lang="en-IN" dirty="0"/>
          </a:p>
          <a:p>
            <a:r>
              <a:rPr lang="en-IN" dirty="0"/>
              <a:t>Original image is indexed as scale 1 and highest scale as scale M (obtained after M – 1 iterations) </a:t>
            </a:r>
          </a:p>
          <a:p>
            <a:r>
              <a:rPr lang="en-IN" dirty="0"/>
              <a:t>At the </a:t>
            </a:r>
            <a:r>
              <a:rPr lang="en-IN" dirty="0" err="1"/>
              <a:t>j</a:t>
            </a:r>
            <a:r>
              <a:rPr lang="en-IN" baseline="30000" dirty="0" err="1"/>
              <a:t>th</a:t>
            </a:r>
            <a:r>
              <a:rPr lang="en-IN" baseline="30000" dirty="0"/>
              <a:t> </a:t>
            </a:r>
            <a:r>
              <a:rPr lang="en-IN" dirty="0"/>
              <a:t>scale, contrast comparison and structure comparison are calculated and denoted as </a:t>
            </a:r>
            <a:r>
              <a:rPr lang="en-IN" dirty="0" err="1"/>
              <a:t>c</a:t>
            </a:r>
            <a:r>
              <a:rPr lang="en-IN" baseline="-25000" dirty="0" err="1"/>
              <a:t>j</a:t>
            </a:r>
            <a:r>
              <a:rPr lang="en-IN" dirty="0"/>
              <a:t>(</a:t>
            </a:r>
            <a:r>
              <a:rPr lang="en-IN" dirty="0" err="1"/>
              <a:t>x,y</a:t>
            </a:r>
            <a:r>
              <a:rPr lang="en-IN" dirty="0"/>
              <a:t>) and </a:t>
            </a:r>
            <a:r>
              <a:rPr lang="en-IN" dirty="0" err="1"/>
              <a:t>s</a:t>
            </a:r>
            <a:r>
              <a:rPr lang="en-IN" baseline="-25000" dirty="0" err="1"/>
              <a:t>j</a:t>
            </a:r>
            <a:r>
              <a:rPr lang="en-IN" dirty="0"/>
              <a:t>(</a:t>
            </a:r>
            <a:r>
              <a:rPr lang="en-IN" dirty="0" err="1"/>
              <a:t>x,y</a:t>
            </a:r>
            <a:r>
              <a:rPr lang="en-IN" dirty="0"/>
              <a:t>) respectively. Luminance comparison is computed only at scale M and is denoted as </a:t>
            </a:r>
            <a:r>
              <a:rPr lang="en-IN" dirty="0" err="1"/>
              <a:t>l</a:t>
            </a:r>
            <a:r>
              <a:rPr lang="en-IN" baseline="-25000" dirty="0" err="1"/>
              <a:t>M</a:t>
            </a:r>
            <a:r>
              <a:rPr lang="en-IN" dirty="0"/>
              <a:t>(</a:t>
            </a:r>
            <a:r>
              <a:rPr lang="en-IN" dirty="0" err="1"/>
              <a:t>x,y</a:t>
            </a:r>
            <a:r>
              <a:rPr lang="en-IN" dirty="0"/>
              <a:t>).</a:t>
            </a:r>
          </a:p>
          <a:p>
            <a:r>
              <a:rPr lang="en-IN" dirty="0"/>
              <a:t>Overall SSIM is represented as:</a:t>
            </a:r>
          </a:p>
          <a:p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 algn="ctr">
              <a:buNone/>
            </a:pPr>
            <a:r>
              <a:rPr lang="en-IN" sz="19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Wang, Zhou, </a:t>
            </a:r>
            <a:r>
              <a:rPr lang="en-IN" sz="19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Eero</a:t>
            </a:r>
            <a:r>
              <a:rPr lang="en-IN" sz="19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P. </a:t>
            </a:r>
            <a:r>
              <a:rPr lang="en-IN" sz="19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Simoncelli</a:t>
            </a:r>
            <a:r>
              <a:rPr lang="en-IN" sz="19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and Alan C. </a:t>
            </a:r>
            <a:r>
              <a:rPr lang="en-IN" sz="19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Bovik</a:t>
            </a:r>
            <a:r>
              <a:rPr lang="en-IN" sz="19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"Multiscale structural similarity for image quality assessment." </a:t>
            </a:r>
            <a:r>
              <a:rPr lang="en-IN" sz="19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The </a:t>
            </a:r>
            <a:r>
              <a:rPr lang="en-IN" sz="1900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Thrity</a:t>
            </a:r>
            <a:r>
              <a:rPr lang="en-IN" sz="19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-Seventh Asilomar Conference on Signals, Systems &amp; Computers, 2003</a:t>
            </a:r>
            <a:r>
              <a:rPr lang="en-IN" sz="19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Vol. 2. </a:t>
            </a:r>
            <a:r>
              <a:rPr lang="en-IN" sz="19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Ieee</a:t>
            </a:r>
            <a:r>
              <a:rPr lang="en-IN" sz="19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2003.</a:t>
            </a:r>
            <a:endParaRPr lang="en-IN" sz="1900" dirty="0"/>
          </a:p>
          <a:p>
            <a:pPr marL="0" indent="0">
              <a:buNone/>
            </a:pPr>
            <a:endParaRPr lang="en-IN" dirty="0"/>
          </a:p>
          <a:p>
            <a:endParaRPr lang="en-US" baseline="30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D7C0EF0-152F-4CC6-419D-C25472C10B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3719" y="4541099"/>
            <a:ext cx="7104562" cy="1027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5038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C570AD1A-EA9B-E7B2-D326-9A99DAB4FF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0655"/>
            <a:ext cx="10515600" cy="1325563"/>
          </a:xfrm>
        </p:spPr>
        <p:txBody>
          <a:bodyPr/>
          <a:lstStyle/>
          <a:p>
            <a:pPr algn="ctr"/>
            <a:r>
              <a:rPr lang="it-IT" dirty="0"/>
              <a:t>Dataset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CDA197BD-A85F-63FE-BF48-90A87CE559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840203"/>
            <a:ext cx="5157787" cy="444263"/>
          </a:xfrm>
        </p:spPr>
        <p:txBody>
          <a:bodyPr/>
          <a:lstStyle/>
          <a:p>
            <a:r>
              <a:rPr lang="it-IT" dirty="0"/>
              <a:t>Ground truth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C7E78A3B-0297-E379-8E85-FD382B2E1B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62014" y="2271938"/>
            <a:ext cx="5157787" cy="3684588"/>
          </a:xfrm>
        </p:spPr>
        <p:txBody>
          <a:bodyPr/>
          <a:lstStyle/>
          <a:p>
            <a:r>
              <a:rPr lang="it-IT" dirty="0"/>
              <a:t>10 </a:t>
            </a:r>
            <a:r>
              <a:rPr lang="en-GB" dirty="0"/>
              <a:t>document</a:t>
            </a:r>
            <a:r>
              <a:rPr lang="it-IT" dirty="0"/>
              <a:t> </a:t>
            </a:r>
            <a:r>
              <a:rPr lang="en-GB" dirty="0"/>
              <a:t>binarized</a:t>
            </a:r>
            <a:r>
              <a:rPr lang="it-IT" dirty="0"/>
              <a:t>  images (1221x1580).</a:t>
            </a:r>
          </a:p>
          <a:p>
            <a:endParaRPr lang="it-IT" dirty="0"/>
          </a:p>
        </p:txBody>
      </p:sp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B00B0C2F-DED4-1D60-2F04-E6ED66F903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840203"/>
            <a:ext cx="5183188" cy="444263"/>
          </a:xfrm>
        </p:spPr>
        <p:txBody>
          <a:bodyPr/>
          <a:lstStyle/>
          <a:p>
            <a:r>
              <a:rPr lang="it-IT" dirty="0"/>
              <a:t>Corrupted images</a:t>
            </a:r>
          </a:p>
        </p:txBody>
      </p:sp>
      <p:sp>
        <p:nvSpPr>
          <p:cNvPr id="8" name="Segnaposto contenuto 7">
            <a:extLst>
              <a:ext uri="{FF2B5EF4-FFF2-40B4-BE49-F238E27FC236}">
                <a16:creationId xmlns:a16="http://schemas.microsoft.com/office/drawing/2014/main" id="{638F991B-6E45-A47A-C396-266A811BDE3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271938"/>
            <a:ext cx="5183188" cy="3684588"/>
          </a:xfrm>
        </p:spPr>
        <p:txBody>
          <a:bodyPr/>
          <a:lstStyle/>
          <a:p>
            <a:r>
              <a:rPr lang="en-GB" dirty="0"/>
              <a:t>Obtained applying non-uniform luminosity.</a:t>
            </a:r>
            <a:r>
              <a:rPr lang="it-IT" dirty="0"/>
              <a:t> </a:t>
            </a:r>
          </a:p>
        </p:txBody>
      </p:sp>
      <p:pic>
        <p:nvPicPr>
          <p:cNvPr id="12" name="Immagine 11" descr="Immagine che contiene testo, diagramma&#10;&#10;Descrizione generata automaticamente">
            <a:extLst>
              <a:ext uri="{FF2B5EF4-FFF2-40B4-BE49-F238E27FC236}">
                <a16:creationId xmlns:a16="http://schemas.microsoft.com/office/drawing/2014/main" id="{0F1B1B05-B9CB-901D-408E-6B5F9B1903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2302" y="3136352"/>
            <a:ext cx="2597467" cy="3361179"/>
          </a:xfrm>
          <a:prstGeom prst="rect">
            <a:avLst/>
          </a:prstGeom>
        </p:spPr>
      </p:pic>
      <p:pic>
        <p:nvPicPr>
          <p:cNvPr id="14" name="Immagine 13" descr="Immagine che contiene testo, lettera, Carattere, schermata&#10;&#10;Descrizione generata automaticamente">
            <a:extLst>
              <a:ext uri="{FF2B5EF4-FFF2-40B4-BE49-F238E27FC236}">
                <a16:creationId xmlns:a16="http://schemas.microsoft.com/office/drawing/2014/main" id="{8C1045DE-0C6C-80D6-E912-DCB9D58993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9916" y="3136352"/>
            <a:ext cx="2593870" cy="3356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9263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0514F9-BEC3-0972-D19C-EBC3D485B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Project Methodology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0923D1-177E-BE10-96AE-37BD718260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r>
              <a:rPr lang="en-IN" dirty="0"/>
              <a:t>Developed a MATLAB algorithm that performed all the techniques with a range of possible parameter combinations on the corrupted dataset;</a:t>
            </a:r>
          </a:p>
          <a:p>
            <a:r>
              <a:rPr lang="en-IN" dirty="0"/>
              <a:t>Evaluated the performance of every threshold;</a:t>
            </a:r>
          </a:p>
          <a:p>
            <a:r>
              <a:rPr lang="en-IN" dirty="0"/>
              <a:t>The values for all the metrics relative to the same parameter set computed on different images were averaged;</a:t>
            </a:r>
          </a:p>
          <a:p>
            <a:r>
              <a:rPr lang="en-IN" dirty="0"/>
              <a:t>Analysed the validity of the mean through Kruskal-Wallis test;</a:t>
            </a:r>
          </a:p>
          <a:p>
            <a:r>
              <a:rPr lang="en-IN" dirty="0"/>
              <a:t>Identified the best performing techniques.</a:t>
            </a:r>
          </a:p>
          <a:p>
            <a:pPr marL="0" indent="0">
              <a:buNone/>
            </a:pP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031190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magine 13" descr="Immagine che contiene testo, Carattere, schermata, ricevuta&#10;&#10;Descrizione generata automaticamente">
            <a:extLst>
              <a:ext uri="{FF2B5EF4-FFF2-40B4-BE49-F238E27FC236}">
                <a16:creationId xmlns:a16="http://schemas.microsoft.com/office/drawing/2014/main" id="{660B6BF8-9D08-3202-6D5C-A3AFACE540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593725"/>
            <a:ext cx="6371209" cy="2812042"/>
          </a:xfrm>
          <a:prstGeom prst="rect">
            <a:avLst/>
          </a:prstGeom>
        </p:spPr>
      </p:pic>
      <p:pic>
        <p:nvPicPr>
          <p:cNvPr id="11" name="Immagine 10" descr="Immagine che contiene testo, schermata, Carattere, numero&#10;&#10;Descrizione generata automaticamente">
            <a:extLst>
              <a:ext uri="{FF2B5EF4-FFF2-40B4-BE49-F238E27FC236}">
                <a16:creationId xmlns:a16="http://schemas.microsoft.com/office/drawing/2014/main" id="{6FBE52E6-F633-36F6-3B07-2575333095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9409" y="2990888"/>
            <a:ext cx="4766469" cy="2017715"/>
          </a:xfrm>
          <a:prstGeom prst="rect">
            <a:avLst/>
          </a:prstGeom>
        </p:spPr>
      </p:pic>
      <p:sp>
        <p:nvSpPr>
          <p:cNvPr id="16" name="Titolo 15">
            <a:extLst>
              <a:ext uri="{FF2B5EF4-FFF2-40B4-BE49-F238E27FC236}">
                <a16:creationId xmlns:a16="http://schemas.microsoft.com/office/drawing/2014/main" id="{2EBB3894-6D3E-1B0F-CE9B-29DF96CFF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dirty="0"/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20533935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>
            <a:extLst>
              <a:ext uri="{FF2B5EF4-FFF2-40B4-BE49-F238E27FC236}">
                <a16:creationId xmlns:a16="http://schemas.microsoft.com/office/drawing/2014/main" id="{D73C235C-AC1E-38EC-1AE6-CE0C09333FE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592138"/>
            <a:ext cx="9144000" cy="8969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 dirty="0"/>
              <a:t>Visual representation</a:t>
            </a:r>
          </a:p>
        </p:txBody>
      </p:sp>
      <p:pic>
        <p:nvPicPr>
          <p:cNvPr id="8" name="Immagine 7" descr="Immagine che contiene testo, diagramma, Diagramma, linea&#10;&#10;Descrizione generata automaticamente">
            <a:extLst>
              <a:ext uri="{FF2B5EF4-FFF2-40B4-BE49-F238E27FC236}">
                <a16:creationId xmlns:a16="http://schemas.microsoft.com/office/drawing/2014/main" id="{1C2BE765-CB24-256C-E2FF-42F29CD0C2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8" y="2184484"/>
            <a:ext cx="3707608" cy="2780705"/>
          </a:xfrm>
          <a:prstGeom prst="rect">
            <a:avLst/>
          </a:prstGeom>
        </p:spPr>
      </p:pic>
      <p:pic>
        <p:nvPicPr>
          <p:cNvPr id="4" name="Immagine 3" descr="Immagine che contiene testo, diagramma, Diagramma, linea&#10;&#10;Descrizione generata automaticamente">
            <a:extLst>
              <a:ext uri="{FF2B5EF4-FFF2-40B4-BE49-F238E27FC236}">
                <a16:creationId xmlns:a16="http://schemas.microsoft.com/office/drawing/2014/main" id="{6BB7E107-FAAF-31E5-9C00-762276487D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136" y="2184486"/>
            <a:ext cx="3707605" cy="2780703"/>
          </a:xfrm>
          <a:prstGeom prst="rect">
            <a:avLst/>
          </a:prstGeom>
        </p:spPr>
      </p:pic>
      <p:pic>
        <p:nvPicPr>
          <p:cNvPr id="11" name="Immagine 10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07813394-0AC2-2112-DCB5-D033478F32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6832" y="2184486"/>
            <a:ext cx="3707605" cy="2780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7029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33F1062-3C00-5E35-64FC-DADB7A775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dirty="0" err="1"/>
              <a:t>Obtained</a:t>
            </a:r>
            <a:r>
              <a:rPr lang="it-IT" dirty="0"/>
              <a:t> </a:t>
            </a:r>
            <a:r>
              <a:rPr lang="it-IT" dirty="0" err="1"/>
              <a:t>thresholds</a:t>
            </a:r>
            <a:endParaRPr lang="it-IT" dirty="0"/>
          </a:p>
        </p:txBody>
      </p:sp>
      <p:pic>
        <p:nvPicPr>
          <p:cNvPr id="6" name="Immagine 5" descr="Immagine che contiene testo, lettera, Carattere, schermata&#10;&#10;Descrizione generata automaticamente">
            <a:extLst>
              <a:ext uri="{FF2B5EF4-FFF2-40B4-BE49-F238E27FC236}">
                <a16:creationId xmlns:a16="http://schemas.microsoft.com/office/drawing/2014/main" id="{FAE8A9CF-0E03-94C0-7D67-AA7CBBB58B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844" y="2373742"/>
            <a:ext cx="3183201" cy="4119130"/>
          </a:xfrm>
          <a:prstGeom prst="rect">
            <a:avLst/>
          </a:prstGeom>
        </p:spPr>
      </p:pic>
      <p:pic>
        <p:nvPicPr>
          <p:cNvPr id="8" name="Immagine 7" descr="Immagine che contiene testo, schermata&#10;&#10;Descrizione generata automaticamente">
            <a:extLst>
              <a:ext uri="{FF2B5EF4-FFF2-40B4-BE49-F238E27FC236}">
                <a16:creationId xmlns:a16="http://schemas.microsoft.com/office/drawing/2014/main" id="{665466E8-83B5-4FC9-201E-8EBA6E5174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4398" y="2373742"/>
            <a:ext cx="3183202" cy="4119132"/>
          </a:xfrm>
          <a:prstGeom prst="rect">
            <a:avLst/>
          </a:prstGeom>
        </p:spPr>
      </p:pic>
      <p:pic>
        <p:nvPicPr>
          <p:cNvPr id="10" name="Immagine 9" descr="Immagine che contiene testo&#10;&#10;Descrizione generata automaticamente">
            <a:extLst>
              <a:ext uri="{FF2B5EF4-FFF2-40B4-BE49-F238E27FC236}">
                <a16:creationId xmlns:a16="http://schemas.microsoft.com/office/drawing/2014/main" id="{291A0E33-A204-11A1-607E-1D9478AFFC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6953" y="2373742"/>
            <a:ext cx="3183203" cy="4119132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A9E704EA-0D61-EF46-8869-914D934FB880}"/>
              </a:ext>
            </a:extLst>
          </p:cNvPr>
          <p:cNvSpPr txBox="1"/>
          <p:nvPr/>
        </p:nvSpPr>
        <p:spPr>
          <a:xfrm>
            <a:off x="1747784" y="1847549"/>
            <a:ext cx="1771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Corrutped image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12501351-1506-AA67-ABB8-A72BD462BD02}"/>
              </a:ext>
            </a:extLst>
          </p:cNvPr>
          <p:cNvSpPr txBox="1"/>
          <p:nvPr/>
        </p:nvSpPr>
        <p:spPr>
          <a:xfrm>
            <a:off x="5271799" y="1746160"/>
            <a:ext cx="16484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/>
              <a:t>Singh threshold</a:t>
            </a:r>
          </a:p>
          <a:p>
            <a:pPr algn="ctr"/>
            <a:r>
              <a:rPr lang="it-IT" dirty="0"/>
              <a:t>(15,0.35)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C95D08BF-79CD-16D8-7059-22075DD95716}"/>
              </a:ext>
            </a:extLst>
          </p:cNvPr>
          <p:cNvSpPr txBox="1"/>
          <p:nvPr/>
        </p:nvSpPr>
        <p:spPr>
          <a:xfrm>
            <a:off x="8385135" y="1847549"/>
            <a:ext cx="18626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Sauvola threshold</a:t>
            </a:r>
          </a:p>
          <a:p>
            <a:pPr algn="ctr"/>
            <a:r>
              <a:rPr lang="it-IT" dirty="0"/>
              <a:t>(105,0.6)</a:t>
            </a:r>
          </a:p>
        </p:txBody>
      </p:sp>
    </p:spTree>
    <p:extLst>
      <p:ext uri="{BB962C8B-B14F-4D97-AF65-F5344CB8AC3E}">
        <p14:creationId xmlns:p14="http://schemas.microsoft.com/office/powerpoint/2010/main" val="154522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42689D-6FA0-19DD-61D6-CF0AB53AD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Image Binarization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AD856D-AFEF-F233-9074-C453A25A20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r>
              <a:rPr lang="en-US" dirty="0"/>
              <a:t>Refers to allotting all pixels in an image either 0 or 1 value.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When T depends on intensity statistics of entire image -&gt;</a:t>
            </a:r>
          </a:p>
          <a:p>
            <a:pPr marL="0" indent="0" algn="ctr">
              <a:buNone/>
            </a:pPr>
            <a:r>
              <a:rPr lang="en-US" dirty="0"/>
              <a:t>         </a:t>
            </a:r>
            <a:r>
              <a:rPr lang="en-US" dirty="0">
                <a:solidFill>
                  <a:srgbClr val="FF0000"/>
                </a:solidFill>
              </a:rPr>
              <a:t>Global </a:t>
            </a:r>
            <a:r>
              <a:rPr lang="en-US" dirty="0"/>
              <a:t>Threshold</a:t>
            </a:r>
          </a:p>
          <a:p>
            <a:r>
              <a:rPr lang="en-US" dirty="0"/>
              <a:t>When T depends on intensity </a:t>
            </a:r>
            <a:r>
              <a:rPr lang="en-US"/>
              <a:t>statistics of local </a:t>
            </a:r>
            <a:r>
              <a:rPr lang="en-US" dirty="0" err="1"/>
              <a:t>neighbourhood</a:t>
            </a:r>
            <a:r>
              <a:rPr lang="en-US" dirty="0"/>
              <a:t> -&gt;</a:t>
            </a:r>
          </a:p>
          <a:p>
            <a:pPr marL="0" indent="0" algn="ctr">
              <a:buNone/>
            </a:pPr>
            <a:r>
              <a:rPr lang="en-US" dirty="0"/>
              <a:t>           </a:t>
            </a:r>
            <a:r>
              <a:rPr lang="en-US" dirty="0">
                <a:solidFill>
                  <a:srgbClr val="FF0000"/>
                </a:solidFill>
              </a:rPr>
              <a:t>Local</a:t>
            </a:r>
            <a:r>
              <a:rPr lang="en-US" dirty="0"/>
              <a:t> Threshold</a:t>
            </a: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1CEC643-8F12-73F5-6937-8321B238A6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5890" y="2811726"/>
            <a:ext cx="5540220" cy="1234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4308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A7323-C856-AF77-778A-494AE1318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Conclusions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7D8213-70F5-C0C6-E4E9-14E57A6CD0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IN" dirty="0"/>
              <a:t>From Kruskal-Wallis test we found out that:</a:t>
            </a:r>
          </a:p>
          <a:p>
            <a:r>
              <a:rPr lang="en-IN" dirty="0"/>
              <a:t>It is not possible to determine the best algorithms by PSNR and SSIM; </a:t>
            </a:r>
          </a:p>
          <a:p>
            <a:r>
              <a:rPr lang="en-IN" dirty="0"/>
              <a:t>Using MSSIM we can conclude that both Singh and </a:t>
            </a:r>
            <a:r>
              <a:rPr lang="en-IN" dirty="0" err="1"/>
              <a:t>Sauvola</a:t>
            </a:r>
            <a:r>
              <a:rPr lang="en-IN" dirty="0"/>
              <a:t> perform better than Zhang;</a:t>
            </a:r>
          </a:p>
          <a:p>
            <a:r>
              <a:rPr lang="en-IN" dirty="0"/>
              <a:t>It is not possible to differentiate the performance between Singh and </a:t>
            </a:r>
            <a:r>
              <a:rPr lang="en-IN" dirty="0" err="1"/>
              <a:t>Sauvola</a:t>
            </a:r>
            <a:r>
              <a:rPr lang="en-IN" dirty="0"/>
              <a:t> methods.</a:t>
            </a:r>
          </a:p>
        </p:txBody>
      </p:sp>
    </p:spTree>
    <p:extLst>
      <p:ext uri="{BB962C8B-B14F-4D97-AF65-F5344CB8AC3E}">
        <p14:creationId xmlns:p14="http://schemas.microsoft.com/office/powerpoint/2010/main" val="39424697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65DF54-458D-4C72-9352-FBC92CA1F9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06662"/>
            <a:ext cx="10515600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1200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8216656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57493-B770-2C6C-EC06-D5EDA1E3B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Thresholding Techniques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403516-BA71-1CF4-534F-89037A3D77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10088"/>
            <a:ext cx="10515600" cy="4351338"/>
          </a:xfrm>
        </p:spPr>
        <p:txBody>
          <a:bodyPr/>
          <a:lstStyle/>
          <a:p>
            <a:r>
              <a:rPr lang="en-US" sz="3200" dirty="0"/>
              <a:t>Singh’s Method</a:t>
            </a:r>
          </a:p>
          <a:p>
            <a:r>
              <a:rPr lang="en-US" sz="3200" dirty="0"/>
              <a:t>Niblack’s Method</a:t>
            </a:r>
          </a:p>
          <a:p>
            <a:r>
              <a:rPr lang="en-US" sz="3200" dirty="0"/>
              <a:t>Sauvola’s Method</a:t>
            </a:r>
          </a:p>
          <a:p>
            <a:r>
              <a:rPr lang="en-US" sz="3200" dirty="0"/>
              <a:t>Bernsen’s Method</a:t>
            </a:r>
          </a:p>
          <a:p>
            <a:r>
              <a:rPr lang="en-US" sz="3200" dirty="0"/>
              <a:t>Otsu Thresholding</a:t>
            </a:r>
          </a:p>
          <a:p>
            <a:r>
              <a:rPr lang="en-US" sz="3200" dirty="0"/>
              <a:t>Zhang’s Thresholding</a:t>
            </a:r>
          </a:p>
          <a:p>
            <a:endParaRPr lang="en-US" dirty="0"/>
          </a:p>
          <a:p>
            <a:endParaRPr lang="en-US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933657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08AA6-BDD5-4BA0-5F0B-E25F2DCFB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Integral Sum Image</a:t>
            </a: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7FBFCAF-3349-1376-427F-87440634AF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791"/>
          <a:stretch/>
        </p:blipFill>
        <p:spPr>
          <a:xfrm>
            <a:off x="681771" y="2143983"/>
            <a:ext cx="2881769" cy="33646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AB09745-EEFE-AD63-33C4-6AAD8F5346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85" r="2491"/>
          <a:stretch/>
        </p:blipFill>
        <p:spPr>
          <a:xfrm>
            <a:off x="4231341" y="2143983"/>
            <a:ext cx="2770094" cy="328800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F90319D-919E-DB6C-5A7C-A68D6DD6B01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22" t="3774" r="6910" b="4888"/>
          <a:stretch/>
        </p:blipFill>
        <p:spPr>
          <a:xfrm>
            <a:off x="7701049" y="2160034"/>
            <a:ext cx="3872386" cy="311121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1D22AE7-E09B-C334-6B6A-8A0DB5014CC4}"/>
              </a:ext>
            </a:extLst>
          </p:cNvPr>
          <p:cNvSpPr txBox="1"/>
          <p:nvPr/>
        </p:nvSpPr>
        <p:spPr>
          <a:xfrm>
            <a:off x="827098" y="5742280"/>
            <a:ext cx="54728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Sum = II</a:t>
            </a:r>
            <a:r>
              <a:rPr lang="en-US" sz="2400" baseline="-25000" dirty="0"/>
              <a:t>P</a:t>
            </a:r>
            <a:r>
              <a:rPr lang="en-US" sz="2400" dirty="0"/>
              <a:t> – II</a:t>
            </a:r>
            <a:r>
              <a:rPr lang="en-US" sz="2400" baseline="-25000" dirty="0"/>
              <a:t>Q</a:t>
            </a:r>
            <a:r>
              <a:rPr lang="en-US" sz="2400" dirty="0"/>
              <a:t> – II</a:t>
            </a:r>
            <a:r>
              <a:rPr lang="en-US" sz="2400" baseline="-25000" dirty="0"/>
              <a:t>S</a:t>
            </a:r>
            <a:r>
              <a:rPr lang="en-US" sz="2400" dirty="0"/>
              <a:t> + II</a:t>
            </a:r>
            <a:r>
              <a:rPr lang="en-US" sz="2400" baseline="-25000" dirty="0"/>
              <a:t>R</a:t>
            </a:r>
          </a:p>
          <a:p>
            <a:r>
              <a:rPr lang="en-US" sz="2400" baseline="-25000" dirty="0"/>
              <a:t>             </a:t>
            </a:r>
            <a:r>
              <a:rPr lang="en-US" sz="3200" baseline="-25000" dirty="0"/>
              <a:t>= 3490 – 1137 – 1249 + 417  = 1521</a:t>
            </a:r>
            <a:r>
              <a:rPr lang="en-US" sz="2400" baseline="-25000" dirty="0"/>
              <a:t> </a:t>
            </a:r>
            <a:r>
              <a:rPr lang="en-US" sz="2400" dirty="0"/>
              <a:t> </a:t>
            </a:r>
            <a:endParaRPr lang="en-IN" sz="2400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814B939-D148-9BCE-13FC-34BD5D496D82}"/>
              </a:ext>
            </a:extLst>
          </p:cNvPr>
          <p:cNvCxnSpPr/>
          <p:nvPr/>
        </p:nvCxnSpPr>
        <p:spPr>
          <a:xfrm flipH="1">
            <a:off x="5616388" y="5508663"/>
            <a:ext cx="2631141" cy="7038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DF2D1C25-2744-31D7-E2A8-7582B0E4B053}"/>
              </a:ext>
            </a:extLst>
          </p:cNvPr>
          <p:cNvSpPr txBox="1"/>
          <p:nvPr/>
        </p:nvSpPr>
        <p:spPr>
          <a:xfrm>
            <a:off x="7149536" y="5988291"/>
            <a:ext cx="49754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Computational Cost</a:t>
            </a:r>
            <a:r>
              <a:rPr lang="en-US" sz="2400" dirty="0"/>
              <a:t> = 3 operations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5060098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A4A53-C923-16AF-5A21-E382483D7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Singh’s Method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A90461-8188-EA2C-D58E-828CD62735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17483"/>
            <a:ext cx="10515600" cy="4507906"/>
          </a:xfrm>
        </p:spPr>
        <p:txBody>
          <a:bodyPr>
            <a:normAutofit/>
          </a:bodyPr>
          <a:lstStyle/>
          <a:p>
            <a:r>
              <a:rPr lang="en-US" dirty="0"/>
              <a:t>Convert greyscale image to an integral sum image</a:t>
            </a:r>
          </a:p>
          <a:p>
            <a:r>
              <a:rPr lang="en-US" dirty="0"/>
              <a:t>T is calculated using the formula for each pixel in a window: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/>
              <a:t>   </a:t>
            </a:r>
          </a:p>
          <a:p>
            <a:pPr marL="0" indent="0" algn="ctr">
              <a:buNone/>
            </a:pPr>
            <a:r>
              <a:rPr lang="en-IN" sz="2400" dirty="0"/>
              <a:t>where </a:t>
            </a:r>
            <a:r>
              <a:rPr lang="en-IN" sz="2400" b="1" i="1" dirty="0"/>
              <a:t>m(</a:t>
            </a:r>
            <a:r>
              <a:rPr lang="en-IN" sz="2400" b="1" i="1" dirty="0" err="1"/>
              <a:t>x,y</a:t>
            </a:r>
            <a:r>
              <a:rPr lang="en-IN" sz="2400" b="1" i="1" dirty="0"/>
              <a:t>)</a:t>
            </a:r>
            <a:r>
              <a:rPr lang="en-IN" sz="2400" i="1" dirty="0"/>
              <a:t> </a:t>
            </a:r>
            <a:r>
              <a:rPr lang="en-IN" sz="2400" dirty="0"/>
              <a:t>is the local mean, </a:t>
            </a:r>
            <a:r>
              <a:rPr lang="en-US" sz="2400" b="1" i="1" dirty="0"/>
              <a:t>∂(</a:t>
            </a:r>
            <a:r>
              <a:rPr lang="en-US" sz="2400" b="1" i="1" dirty="0" err="1"/>
              <a:t>x,y</a:t>
            </a:r>
            <a:r>
              <a:rPr lang="en-US" sz="2400" b="1" i="1" dirty="0"/>
              <a:t>)=I(</a:t>
            </a:r>
            <a:r>
              <a:rPr lang="en-US" sz="2400" b="1" i="1" dirty="0" err="1"/>
              <a:t>x,y</a:t>
            </a:r>
            <a:r>
              <a:rPr lang="en-US" sz="2400" b="1" i="1" dirty="0"/>
              <a:t>) - m(</a:t>
            </a:r>
            <a:r>
              <a:rPr lang="en-US" sz="2400" b="1" i="1" dirty="0" err="1"/>
              <a:t>x,y</a:t>
            </a:r>
            <a:r>
              <a:rPr lang="en-US" sz="2400" b="1" i="1" dirty="0"/>
              <a:t>)</a:t>
            </a:r>
            <a:r>
              <a:rPr lang="en-US" sz="2400" i="1" dirty="0"/>
              <a:t> </a:t>
            </a:r>
            <a:r>
              <a:rPr lang="en-US" sz="2400" dirty="0"/>
              <a:t>is the local mean deviation</a:t>
            </a:r>
            <a:r>
              <a:rPr lang="en-IN" sz="2400" dirty="0"/>
              <a:t>, and </a:t>
            </a:r>
            <a:r>
              <a:rPr lang="en-IN" sz="2400" b="1" i="1" dirty="0"/>
              <a:t>k</a:t>
            </a:r>
            <a:r>
              <a:rPr lang="en-IN" sz="2400" dirty="0"/>
              <a:t> is bias with range [0,1]</a:t>
            </a:r>
          </a:p>
          <a:p>
            <a:pPr marL="0" indent="0" algn="ctr">
              <a:buNone/>
            </a:pPr>
            <a:endParaRPr lang="en-IN" sz="2400" dirty="0"/>
          </a:p>
          <a:p>
            <a:pPr marL="0" indent="0" algn="ctr">
              <a:buNone/>
            </a:pPr>
            <a:r>
              <a:rPr lang="en-US" sz="18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Singh, T. Romen, et al. "A new local adaptive thresholding technique in binarization." </a:t>
            </a:r>
            <a:r>
              <a:rPr lang="en-US" sz="1800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arXiv</a:t>
            </a:r>
            <a:r>
              <a:rPr lang="en-US" sz="18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preprint arXiv:1201.5227</a:t>
            </a:r>
            <a:r>
              <a:rPr lang="en-US" sz="18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(2012).</a:t>
            </a: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8DAFD34-E488-153D-3B4F-91AA4A8142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0976" y="3249546"/>
            <a:ext cx="5330047" cy="1092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7432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A91E1F-F34B-C04D-599F-60A62AE17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Niblack’s Method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B559BA-5A40-31A3-4A37-30AE4FA618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6"/>
            <a:ext cx="10515600" cy="453197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T(</a:t>
            </a:r>
            <a:r>
              <a:rPr lang="en-US" dirty="0" err="1"/>
              <a:t>x,y</a:t>
            </a:r>
            <a:r>
              <a:rPr lang="en-US" dirty="0"/>
              <a:t>) is calculated as: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2400" dirty="0"/>
              <a:t>where </a:t>
            </a:r>
            <a:r>
              <a:rPr lang="en-US" sz="2400" b="1" i="1" dirty="0"/>
              <a:t>m(</a:t>
            </a:r>
            <a:r>
              <a:rPr lang="en-US" sz="2400" b="1" i="1" dirty="0" err="1"/>
              <a:t>x,y</a:t>
            </a:r>
            <a:r>
              <a:rPr lang="en-US" sz="2400" b="1" i="1" dirty="0"/>
              <a:t>) </a:t>
            </a:r>
            <a:r>
              <a:rPr lang="en-US" sz="2400" dirty="0"/>
              <a:t>and </a:t>
            </a:r>
            <a:r>
              <a:rPr lang="el-GR" sz="2400" b="1" i="1" dirty="0"/>
              <a:t>δ(</a:t>
            </a:r>
            <a:r>
              <a:rPr lang="en-IN" sz="2400" b="1" i="1" dirty="0" err="1"/>
              <a:t>x,y</a:t>
            </a:r>
            <a:r>
              <a:rPr lang="en-IN" sz="2400" b="1" i="1" dirty="0"/>
              <a:t>)</a:t>
            </a:r>
            <a:r>
              <a:rPr lang="en-US" sz="2400" b="1" i="1" dirty="0"/>
              <a:t> </a:t>
            </a:r>
            <a:r>
              <a:rPr lang="en-US" sz="2400" dirty="0"/>
              <a:t>are the local mean and standard deviation of the pixels inside the window w x w and k is bias.</a:t>
            </a:r>
          </a:p>
          <a:p>
            <a:pPr marL="0" indent="0" algn="ctr">
              <a:buNone/>
            </a:pPr>
            <a:endParaRPr lang="en-US" sz="2400" dirty="0"/>
          </a:p>
          <a:p>
            <a:pPr marL="0" indent="0" algn="ctr">
              <a:buNone/>
            </a:pPr>
            <a:endParaRPr lang="en-US" sz="2400" dirty="0"/>
          </a:p>
          <a:p>
            <a:pPr marL="0" indent="0" algn="ctr">
              <a:buNone/>
            </a:pPr>
            <a:endParaRPr lang="en-US" sz="2400" dirty="0"/>
          </a:p>
          <a:p>
            <a:pPr marL="0" indent="0" algn="ctr">
              <a:buNone/>
            </a:pPr>
            <a:endParaRPr lang="en-US" sz="1800" b="0" i="0" dirty="0">
              <a:solidFill>
                <a:srgbClr val="2B3545"/>
              </a:solidFill>
              <a:effectLst/>
              <a:latin typeface="Inter"/>
            </a:endParaRPr>
          </a:p>
          <a:p>
            <a:pPr marL="0" indent="0" algn="ctr">
              <a:buNone/>
            </a:pPr>
            <a:r>
              <a:rPr lang="en-US" sz="1800" b="0" i="0" dirty="0" err="1">
                <a:solidFill>
                  <a:srgbClr val="2B3545"/>
                </a:solidFill>
                <a:effectLst/>
                <a:latin typeface="Inter"/>
              </a:rPr>
              <a:t>Niblack</a:t>
            </a:r>
            <a:r>
              <a:rPr lang="en-US" sz="1800" b="0" i="0" dirty="0">
                <a:solidFill>
                  <a:srgbClr val="2B3545"/>
                </a:solidFill>
                <a:effectLst/>
                <a:latin typeface="Inter"/>
              </a:rPr>
              <a:t> Wayne. </a:t>
            </a:r>
            <a:r>
              <a:rPr lang="en-US" sz="1800" b="0" i="1" dirty="0">
                <a:solidFill>
                  <a:srgbClr val="2B3545"/>
                </a:solidFill>
                <a:effectLst/>
                <a:latin typeface="Inter"/>
              </a:rPr>
              <a:t>An Introduction to Digital Image Processing</a:t>
            </a:r>
            <a:r>
              <a:rPr lang="en-US" sz="1800" b="0" i="0" dirty="0">
                <a:solidFill>
                  <a:srgbClr val="2B3545"/>
                </a:solidFill>
                <a:effectLst/>
                <a:latin typeface="Inter"/>
              </a:rPr>
              <a:t>. Prentice-Hall International 1986</a:t>
            </a:r>
            <a:r>
              <a:rPr lang="en-US" sz="1600" b="0" i="0" dirty="0">
                <a:solidFill>
                  <a:srgbClr val="2B3545"/>
                </a:solidFill>
                <a:effectLst/>
                <a:latin typeface="Inter"/>
              </a:rPr>
              <a:t>.</a:t>
            </a:r>
            <a:endParaRPr lang="en-US" sz="2400" dirty="0"/>
          </a:p>
          <a:p>
            <a:pPr marL="0" indent="0" algn="ctr">
              <a:buNone/>
            </a:pPr>
            <a:endParaRPr lang="en-US" sz="2400" dirty="0"/>
          </a:p>
          <a:p>
            <a:pPr marL="0" indent="0" algn="ctr">
              <a:buNone/>
            </a:pP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937DD2-4D0A-63A7-1348-1FB3A82FD7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7543" y="2993315"/>
            <a:ext cx="4176914" cy="514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6816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E21AA9-FFC7-DB65-0985-F609E8A1F0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Sauvola’s Method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FEDB3D-C5DD-9C2A-F5A4-72D65C807E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6"/>
            <a:ext cx="10515600" cy="471646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We again use mean </a:t>
            </a:r>
            <a:r>
              <a:rPr lang="en-US" b="1" i="1" dirty="0"/>
              <a:t>m(</a:t>
            </a:r>
            <a:r>
              <a:rPr lang="en-US" b="1" i="1" dirty="0" err="1"/>
              <a:t>x,y</a:t>
            </a:r>
            <a:r>
              <a:rPr lang="en-US" b="1" i="1" dirty="0"/>
              <a:t>)</a:t>
            </a:r>
            <a:r>
              <a:rPr lang="en-US" dirty="0"/>
              <a:t> and standard deviation </a:t>
            </a:r>
            <a:r>
              <a:rPr lang="el-GR" b="1" i="1" dirty="0"/>
              <a:t>δ(</a:t>
            </a:r>
            <a:r>
              <a:rPr lang="en-IN" b="1" i="1" dirty="0" err="1"/>
              <a:t>x,y</a:t>
            </a:r>
            <a:r>
              <a:rPr lang="en-IN" b="1" i="1" dirty="0"/>
              <a:t>)</a:t>
            </a:r>
            <a:r>
              <a:rPr lang="en-US" dirty="0"/>
              <a:t> within a window size </a:t>
            </a:r>
            <a:r>
              <a:rPr lang="en-US" b="1" i="1" dirty="0"/>
              <a:t>w x w </a:t>
            </a:r>
            <a:r>
              <a:rPr lang="en-US" dirty="0"/>
              <a:t>as: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400" b="1" i="1" dirty="0"/>
              <a:t>R</a:t>
            </a:r>
            <a:r>
              <a:rPr lang="en-US" sz="2400" dirty="0"/>
              <a:t> here is the maximum value of the standard deviation</a:t>
            </a:r>
          </a:p>
          <a:p>
            <a:pPr marL="0" indent="0">
              <a:buNone/>
            </a:pPr>
            <a:r>
              <a:rPr lang="en-US" sz="2400" b="1" i="1" dirty="0"/>
              <a:t>R</a:t>
            </a:r>
            <a:r>
              <a:rPr lang="en-US" sz="2400" dirty="0"/>
              <a:t> = 128 for a greyscale document</a:t>
            </a:r>
          </a:p>
          <a:p>
            <a:pPr marL="0" indent="0">
              <a:buNone/>
            </a:pPr>
            <a:r>
              <a:rPr lang="en-US" sz="2400" b="1" i="1" dirty="0"/>
              <a:t>k</a:t>
            </a:r>
            <a:r>
              <a:rPr lang="en-US" sz="2400" dirty="0"/>
              <a:t> is a bias which takes values between [0.2, 0.5]</a:t>
            </a:r>
          </a:p>
          <a:p>
            <a:pPr marL="0" indent="0">
              <a:buNone/>
            </a:pPr>
            <a:endParaRPr lang="en-US" sz="2400" dirty="0"/>
          </a:p>
          <a:p>
            <a:pPr marL="0" indent="0" algn="ctr">
              <a:buNone/>
            </a:pPr>
            <a:r>
              <a:rPr lang="en-IN" sz="18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Sauvola</a:t>
            </a:r>
            <a:r>
              <a:rPr lang="en-IN" sz="18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Jaakko, and Matti </a:t>
            </a:r>
            <a:r>
              <a:rPr lang="en-IN" sz="18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Pietikäinen</a:t>
            </a:r>
            <a:r>
              <a:rPr lang="en-IN" sz="18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"Adaptive document image binarization." </a:t>
            </a:r>
            <a:r>
              <a:rPr lang="en-IN" sz="18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Pattern recognition</a:t>
            </a:r>
            <a:r>
              <a:rPr lang="en-IN" sz="18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33.2 (2000): 225-236</a:t>
            </a:r>
            <a:r>
              <a:rPr lang="en-IN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</a:t>
            </a:r>
            <a:endParaRPr lang="en-US" sz="2400" dirty="0"/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F56224-E398-F3BB-4A5D-EB3D42BBD3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5150" y="3049055"/>
            <a:ext cx="4981699" cy="1199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4725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A8C9F-2BA1-18FC-BA47-0BC85F4C5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Bernsen’s Method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7EB151-FF50-CCD0-DAF3-E432AF35D9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141536"/>
            <a:ext cx="10515600" cy="4716463"/>
          </a:xfrm>
        </p:spPr>
        <p:txBody>
          <a:bodyPr>
            <a:normAutofit/>
          </a:bodyPr>
          <a:lstStyle/>
          <a:p>
            <a:r>
              <a:rPr lang="en-US" dirty="0"/>
              <a:t>T(</a:t>
            </a:r>
            <a:r>
              <a:rPr lang="en-US" dirty="0" err="1"/>
              <a:t>x,y</a:t>
            </a:r>
            <a:r>
              <a:rPr lang="en-US" dirty="0"/>
              <a:t>) is calculated at (</a:t>
            </a:r>
            <a:r>
              <a:rPr lang="en-US" dirty="0" err="1"/>
              <a:t>x,y</a:t>
            </a:r>
            <a:r>
              <a:rPr lang="en-US" dirty="0"/>
              <a:t>) within a window size w x w as: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2400" dirty="0"/>
              <a:t>where </a:t>
            </a:r>
            <a:r>
              <a:rPr lang="en-IN" sz="2400" i="1" dirty="0"/>
              <a:t>I</a:t>
            </a:r>
            <a:r>
              <a:rPr lang="en-IN" sz="2400" i="1" baseline="-25000" dirty="0"/>
              <a:t>max(</a:t>
            </a:r>
            <a:r>
              <a:rPr lang="en-IN" sz="2400" i="1" baseline="-25000" dirty="0" err="1"/>
              <a:t>i,j</a:t>
            </a:r>
            <a:r>
              <a:rPr lang="en-IN" sz="2400" i="1" baseline="-25000" dirty="0"/>
              <a:t>)</a:t>
            </a:r>
            <a:r>
              <a:rPr lang="en-IN" sz="2400" dirty="0"/>
              <a:t> </a:t>
            </a:r>
            <a:r>
              <a:rPr lang="en-US" sz="2400" dirty="0"/>
              <a:t>and </a:t>
            </a:r>
            <a:r>
              <a:rPr lang="en-US" sz="2400" i="1" dirty="0" err="1"/>
              <a:t>I</a:t>
            </a:r>
            <a:r>
              <a:rPr lang="en-US" sz="2400" i="1" baseline="-25000" dirty="0" err="1"/>
              <a:t>min</a:t>
            </a:r>
            <a:r>
              <a:rPr lang="en-US" sz="2400" i="1" baseline="-25000" dirty="0"/>
              <a:t>(</a:t>
            </a:r>
            <a:r>
              <a:rPr lang="en-US" sz="2400" i="1" baseline="-25000" dirty="0" err="1"/>
              <a:t>i,j</a:t>
            </a:r>
            <a:r>
              <a:rPr lang="en-US" sz="2400" i="1" baseline="-25000" dirty="0"/>
              <a:t>)</a:t>
            </a:r>
            <a:r>
              <a:rPr lang="en-US" sz="2400" dirty="0"/>
              <a:t> are maximum and minimum gray values within the local window, provided contrast:</a:t>
            </a:r>
          </a:p>
          <a:p>
            <a:pPr marL="0" indent="0" algn="ctr">
              <a:buNone/>
            </a:pPr>
            <a:endParaRPr lang="en-US" sz="2400" dirty="0"/>
          </a:p>
          <a:p>
            <a:pPr marL="0" indent="0" algn="ctr">
              <a:buNone/>
            </a:pPr>
            <a:endParaRPr lang="en-US" sz="2400" dirty="0"/>
          </a:p>
          <a:p>
            <a:pPr marL="0" indent="0" algn="ctr">
              <a:buNone/>
            </a:pPr>
            <a:endParaRPr lang="en-US" sz="1800" dirty="0"/>
          </a:p>
          <a:p>
            <a:pPr marL="0" indent="0" algn="ctr">
              <a:buNone/>
            </a:pPr>
            <a:r>
              <a:rPr lang="en-US" sz="1800" dirty="0"/>
              <a:t>John Bernsen. “Dynamic thresholding of gray-level images.” </a:t>
            </a:r>
            <a:r>
              <a:rPr lang="en-US" sz="1800" i="1" dirty="0"/>
              <a:t>Eighth International Conference on Pattern Recognition. Proceedings</a:t>
            </a:r>
            <a:r>
              <a:rPr lang="en-US" sz="1800" dirty="0"/>
              <a:t>, 1986, p. 1251-1255</a:t>
            </a:r>
          </a:p>
          <a:p>
            <a:pPr marL="0" indent="0" algn="ctr">
              <a:buNone/>
            </a:pPr>
            <a:endParaRPr lang="en-US" sz="2400" dirty="0"/>
          </a:p>
          <a:p>
            <a:pPr marL="0" indent="0" algn="ctr">
              <a:buNone/>
            </a:pPr>
            <a:endParaRPr lang="en-US" sz="2400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9A069F-7BB0-6CC2-D4AA-EFEAECAAF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5676" y="3028042"/>
            <a:ext cx="4940648" cy="5022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961C1A7-CA32-B5F9-CCFC-D4BF906F55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7458" y="5276338"/>
            <a:ext cx="4037081" cy="502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3130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54A914-6EFE-185F-1C16-4829E2E93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Otsu Thresholding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A8B326-E481-5124-61D0-72107272D2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6"/>
            <a:ext cx="10515600" cy="4716463"/>
          </a:xfrm>
        </p:spPr>
        <p:txBody>
          <a:bodyPr>
            <a:normAutofit/>
          </a:bodyPr>
          <a:lstStyle/>
          <a:p>
            <a:r>
              <a:rPr lang="en-US" dirty="0"/>
              <a:t>Described as a global thresholding method, it minimizes the within group variance between background and object group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 algn="ctr">
              <a:buNone/>
            </a:pPr>
            <a:r>
              <a:rPr lang="en-IN" sz="1800" dirty="0"/>
              <a:t>Kurita, </a:t>
            </a:r>
            <a:r>
              <a:rPr lang="en-IN" sz="1800" dirty="0" err="1"/>
              <a:t>Takio</a:t>
            </a:r>
            <a:r>
              <a:rPr lang="en-IN" sz="1800" dirty="0"/>
              <a:t>, Nobuyuki Otsu, and N. </a:t>
            </a:r>
            <a:r>
              <a:rPr lang="en-IN" sz="1800" dirty="0" err="1"/>
              <a:t>Abdelmalek</a:t>
            </a:r>
            <a:r>
              <a:rPr lang="en-IN" sz="1800" dirty="0"/>
              <a:t>. "Maximum likelihood thresholding based on population mixture models." Pattern recognition 25.10 (1992): 1231-1240</a:t>
            </a:r>
            <a:r>
              <a:rPr lang="en-IN" dirty="0"/>
              <a:t>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4BAEA90-871B-A3FC-D1E4-253EA22E91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0791" y="3200549"/>
            <a:ext cx="7810418" cy="2402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4021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497</TotalTime>
  <Words>1119</Words>
  <Application>Microsoft Office PowerPoint</Application>
  <PresentationFormat>Widescreen</PresentationFormat>
  <Paragraphs>152</Paragraphs>
  <Slides>21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Arial</vt:lpstr>
      <vt:lpstr>Calibri</vt:lpstr>
      <vt:lpstr>Calibri Light</vt:lpstr>
      <vt:lpstr>Inter</vt:lpstr>
      <vt:lpstr>Times New Roman</vt:lpstr>
      <vt:lpstr>Office Theme</vt:lpstr>
      <vt:lpstr>Evaluating  various local thresholding methods on corrupted document images</vt:lpstr>
      <vt:lpstr>Image Binarization</vt:lpstr>
      <vt:lpstr>Thresholding Techniques</vt:lpstr>
      <vt:lpstr>Integral Sum Image</vt:lpstr>
      <vt:lpstr>Singh’s Method</vt:lpstr>
      <vt:lpstr>Niblack’s Method</vt:lpstr>
      <vt:lpstr>Sauvola’s Method</vt:lpstr>
      <vt:lpstr>Bernsen’s Method</vt:lpstr>
      <vt:lpstr>Otsu Thresholding</vt:lpstr>
      <vt:lpstr>Zhang’s Method</vt:lpstr>
      <vt:lpstr>Quantitative Parameters</vt:lpstr>
      <vt:lpstr>PSNR</vt:lpstr>
      <vt:lpstr>SSIM</vt:lpstr>
      <vt:lpstr>MSSIM</vt:lpstr>
      <vt:lpstr>Dataset</vt:lpstr>
      <vt:lpstr>Project Methodology</vt:lpstr>
      <vt:lpstr>Results</vt:lpstr>
      <vt:lpstr>Visual representation</vt:lpstr>
      <vt:lpstr>Obtained thresholds</vt:lpstr>
      <vt:lpstr>Conclusions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Evaluating  various local thresholding methods on corrupted document images</dc:title>
  <dc:creator>Madhur Pratap Singh</dc:creator>
  <cp:lastModifiedBy>Mohammad</cp:lastModifiedBy>
  <cp:revision>74</cp:revision>
  <dcterms:created xsi:type="dcterms:W3CDTF">2023-12-16T18:42:13Z</dcterms:created>
  <dcterms:modified xsi:type="dcterms:W3CDTF">2023-12-20T12:10:56Z</dcterms:modified>
</cp:coreProperties>
</file>